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16" r:id="rId2"/>
    <p:sldId id="257" r:id="rId3"/>
    <p:sldId id="321" r:id="rId4"/>
    <p:sldId id="320" r:id="rId5"/>
    <p:sldId id="322" r:id="rId6"/>
    <p:sldId id="324" r:id="rId7"/>
    <p:sldId id="325" r:id="rId8"/>
    <p:sldId id="326" r:id="rId9"/>
    <p:sldId id="319" r:id="rId10"/>
    <p:sldId id="258" r:id="rId11"/>
    <p:sldId id="259" r:id="rId12"/>
    <p:sldId id="279" r:id="rId13"/>
    <p:sldId id="260" r:id="rId14"/>
    <p:sldId id="311" r:id="rId15"/>
    <p:sldId id="312" r:id="rId16"/>
    <p:sldId id="313" r:id="rId17"/>
    <p:sldId id="281" r:id="rId18"/>
    <p:sldId id="262" r:id="rId19"/>
    <p:sldId id="263" r:id="rId20"/>
    <p:sldId id="264" r:id="rId21"/>
    <p:sldId id="287" r:id="rId22"/>
    <p:sldId id="290" r:id="rId23"/>
    <p:sldId id="291" r:id="rId24"/>
    <p:sldId id="265" r:id="rId25"/>
    <p:sldId id="292" r:id="rId26"/>
    <p:sldId id="294" r:id="rId27"/>
    <p:sldId id="295" r:id="rId28"/>
    <p:sldId id="296" r:id="rId29"/>
    <p:sldId id="266" r:id="rId30"/>
    <p:sldId id="300" r:id="rId31"/>
    <p:sldId id="315" r:id="rId32"/>
    <p:sldId id="299" r:id="rId33"/>
    <p:sldId id="268" r:id="rId34"/>
    <p:sldId id="269" r:id="rId35"/>
    <p:sldId id="270" r:id="rId36"/>
    <p:sldId id="256" r:id="rId37"/>
    <p:sldId id="271" r:id="rId38"/>
    <p:sldId id="272" r:id="rId39"/>
    <p:sldId id="274" r:id="rId4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6" Type="http://schemas.openxmlformats.org/officeDocument/2006/relationships/image" Target="../media/image73.wmf"/><Relationship Id="rId5" Type="http://schemas.openxmlformats.org/officeDocument/2006/relationships/image" Target="../media/image72.wmf"/><Relationship Id="rId4" Type="http://schemas.openxmlformats.org/officeDocument/2006/relationships/image" Target="../media/image7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2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4" Type="http://schemas.openxmlformats.org/officeDocument/2006/relationships/image" Target="../media/image6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6" Type="http://schemas.openxmlformats.org/officeDocument/2006/relationships/image" Target="../media/image67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E5D75-83F5-48C9-B680-1D003BA5DA69}" type="datetimeFigureOut">
              <a:rPr lang="ru-RU"/>
              <a:pPr>
                <a:defRPr/>
              </a:pPr>
              <a:t>30.09.2025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68E09-0DEE-44B3-A6FC-740FE0C2436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645034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D616C-DAEA-413B-ACBC-882866BB4518}" type="datetimeFigureOut">
              <a:rPr lang="ru-RU"/>
              <a:pPr>
                <a:defRPr/>
              </a:pPr>
              <a:t>30.09.2025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667054-DE18-4302-A4AD-63DB8A2F1CD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324177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7095D-4A85-4239-A207-EEEA90676D87}" type="datetimeFigureOut">
              <a:rPr lang="ru-RU"/>
              <a:pPr>
                <a:defRPr/>
              </a:pPr>
              <a:t>30.09.2025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5CD33-1137-4EF7-BB81-156192DD9F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233347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AE489-DFA1-4C19-9125-D3D4CF90C212}" type="datetimeFigureOut">
              <a:rPr lang="ru-RU"/>
              <a:pPr>
                <a:defRPr/>
              </a:pPr>
              <a:t>30.09.2025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D798A-21D7-4873-B4DB-5772CA491C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289844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D71CE-D986-47F5-8678-63D0A1942676}" type="datetimeFigureOut">
              <a:rPr lang="ru-RU"/>
              <a:pPr>
                <a:defRPr/>
              </a:pPr>
              <a:t>30.09.2025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00B28-CE48-4E6A-AC81-2CBB6F99AD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80935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E5D16-CC69-4481-AFD4-A8AE4C23855A}" type="datetimeFigureOut">
              <a:rPr lang="ru-RU"/>
              <a:pPr>
                <a:defRPr/>
              </a:pPr>
              <a:t>30.09.2025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F3D87-DBB3-4EE9-A856-CF338560C73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73151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18ED0-5055-4B42-BE9B-12680507BCAA}" type="datetimeFigureOut">
              <a:rPr lang="ru-RU"/>
              <a:pPr>
                <a:defRPr/>
              </a:pPr>
              <a:t>30.09.2025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4CD156-9816-4EDE-A2E8-16850B9C15F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434693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54FC6-C0A0-4886-B618-4656F141E338}" type="datetimeFigureOut">
              <a:rPr lang="ru-RU"/>
              <a:pPr>
                <a:defRPr/>
              </a:pPr>
              <a:t>30.09.2025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E9FC79-F9D8-4A3B-B6F1-D79D330FC1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129318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D9F1A-E3A5-4A50-B43F-F0FC31A8C943}" type="datetimeFigureOut">
              <a:rPr lang="ru-RU"/>
              <a:pPr>
                <a:defRPr/>
              </a:pPr>
              <a:t>30.09.2025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A2EDDF-4719-4E0F-BCDA-D1E3E43B650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817422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53A7A-5955-4153-923A-CD2A194612A7}" type="datetimeFigureOut">
              <a:rPr lang="ru-RU"/>
              <a:pPr>
                <a:defRPr/>
              </a:pPr>
              <a:t>30.09.2025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BCC92-7942-4C92-9D3A-11165679D2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56117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76183-F069-453D-8E69-F59D43D325B6}" type="datetimeFigureOut">
              <a:rPr lang="ru-RU"/>
              <a:pPr>
                <a:defRPr/>
              </a:pPr>
              <a:t>30.09.2025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0AEE14-80F0-4016-A5B2-A85A6EB2112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770907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77AE41F-28F3-46BA-93B9-B7528A186C30}" type="datetimeFigureOut">
              <a:rPr lang="ru-RU"/>
              <a:pPr>
                <a:defRPr/>
              </a:pPr>
              <a:t>30.09.2025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DD7F6EF-DBF2-470C-8069-2013D34A0A3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png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oleObject" Target="../embeddings/oleObject8.bin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9.png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43.png"/><Relationship Id="rId4" Type="http://schemas.openxmlformats.org/officeDocument/2006/relationships/oleObject" Target="../embeddings/oleObject9.bin"/><Relationship Id="rId9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2.png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6.bin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2.bin"/><Relationship Id="rId5" Type="http://schemas.openxmlformats.org/officeDocument/2006/relationships/oleObject" Target="../embeddings/oleObject31.bin"/><Relationship Id="rId4" Type="http://schemas.openxmlformats.org/officeDocument/2006/relationships/oleObject" Target="../embeddings/oleObject30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Чувашский государственный университет</a:t>
            </a:r>
            <a:b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Раритетная лаборатория физики</a:t>
            </a:r>
            <a:b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raritet.chuvsu.ru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b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Лекция 20. РЭА.</a:t>
            </a:r>
            <a:b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844824"/>
            <a:ext cx="885698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alt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  <a:p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Теория электромагнитного поля Максвелла. </a:t>
            </a:r>
            <a:b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Лекцию подготовил</a:t>
            </a:r>
            <a:r>
              <a:rPr lang="ru-RU" altLang="ru-RU" sz="3200" dirty="0" smtClean="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dirty="0" smtClean="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 smtClean="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доцент кафедры общей физики</a:t>
            </a:r>
            <a:b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Сорокин Геннадий Михайлович</a:t>
            </a:r>
            <a:b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  <a:p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2025 год</a:t>
            </a:r>
            <a:endParaRPr lang="ru-RU" sz="32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027906"/>
            <a:ext cx="1688932" cy="1453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04646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116013" y="169863"/>
            <a:ext cx="6551612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1.Вихревое электрическое поле.</a:t>
            </a:r>
          </a:p>
          <a:p>
            <a:pPr algn="ctr" eaLnBrk="1" hangingPunct="1"/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уравнение Максвелла</a:t>
            </a:r>
          </a:p>
        </p:txBody>
      </p:sp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1787525"/>
            <a:ext cx="2247900" cy="286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916238" y="1412875"/>
            <a:ext cx="6119812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Теория Максвелла рассматривает электромагнитное поле, как неразрывную связь электрического и магнитных полей, которые могут превращаться друг в друга и распространяться в пространстве. 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Первое уравнение Максвелла является обобщением закона электромагнитной индукции Фарадея. </a:t>
            </a: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539750" y="4797425"/>
            <a:ext cx="21955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Дж. К. Максвелл</a:t>
            </a:r>
            <a:endParaRPr lang="ru-RU" altLang="ru-RU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119" name="Object 47"/>
          <p:cNvGraphicFramePr>
            <a:graphicFrameLocks noChangeAspect="1"/>
          </p:cNvGraphicFramePr>
          <p:nvPr/>
        </p:nvGraphicFramePr>
        <p:xfrm>
          <a:off x="5632450" y="4868863"/>
          <a:ext cx="2047875" cy="1127125"/>
        </p:xfrm>
        <a:graphic>
          <a:graphicData uri="http://schemas.openxmlformats.org/presentationml/2006/ole">
            <p:oleObj spid="_x0000_s1082" name="Equation" r:id="rId4" imgW="1524000" imgH="8382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94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23850" y="265113"/>
            <a:ext cx="8640763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Из этого  закона следует, что </a:t>
            </a:r>
            <a:r>
              <a:rPr lang="ru-RU" altLang="ru-RU" sz="2400" b="1" i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переменное магнитное поле вызывает появление вихревого электрического поля </a:t>
            </a:r>
            <a:r>
              <a:rPr lang="ru-RU" altLang="ru-RU" sz="2400" b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ru-RU" altLang="ru-RU" sz="2400" b="1" i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 замкнутыми силовыми линиями</a:t>
            </a:r>
            <a:r>
              <a:rPr lang="ru-RU" altLang="ru-RU" sz="2400" b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ru-RU" altLang="ru-RU" sz="2400" b="1" i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ru-RU" altLang="ru-RU" sz="24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395288" y="4149725"/>
            <a:ext cx="8748712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ts val="2400"/>
              </a:spcBef>
            </a:pPr>
            <a:r>
              <a:rPr lang="ru-RU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Физический смысл первого уравнения Максвелла заключается в том, что источником электрического поля могут быть не только электрические заряды, но и изменяющееся во времени магнитное поле. </a:t>
            </a:r>
          </a:p>
        </p:txBody>
      </p:sp>
      <p:graphicFrame>
        <p:nvGraphicFramePr>
          <p:cNvPr id="3112" name="Object 46"/>
          <p:cNvGraphicFramePr>
            <a:graphicFrameLocks noChangeAspect="1"/>
          </p:cNvGraphicFramePr>
          <p:nvPr/>
        </p:nvGraphicFramePr>
        <p:xfrm>
          <a:off x="4144963" y="2070100"/>
          <a:ext cx="952500" cy="800100"/>
        </p:xfrm>
        <a:graphic>
          <a:graphicData uri="http://schemas.openxmlformats.org/presentationml/2006/ole">
            <p:oleObj spid="_x0000_s2211" name="Equation" r:id="rId3" imgW="952087" imgH="799753" progId="">
              <p:embed/>
            </p:oleObj>
          </a:graphicData>
        </a:graphic>
      </p:graphicFrame>
      <p:graphicFrame>
        <p:nvGraphicFramePr>
          <p:cNvPr id="3119" name="Object 47"/>
          <p:cNvGraphicFramePr>
            <a:graphicFrameLocks noChangeAspect="1"/>
          </p:cNvGraphicFramePr>
          <p:nvPr/>
        </p:nvGraphicFramePr>
        <p:xfrm>
          <a:off x="1116013" y="1916113"/>
          <a:ext cx="1524000" cy="838200"/>
        </p:xfrm>
        <a:graphic>
          <a:graphicData uri="http://schemas.openxmlformats.org/presentationml/2006/ole">
            <p:oleObj spid="_x0000_s2212" name="Equation" r:id="rId4" imgW="1524000" imgH="838200" progId="">
              <p:embed/>
            </p:oleObj>
          </a:graphicData>
        </a:graphic>
      </p:graphicFrame>
      <p:graphicFrame>
        <p:nvGraphicFramePr>
          <p:cNvPr id="3120" name="Object 48"/>
          <p:cNvGraphicFramePr>
            <a:graphicFrameLocks noChangeAspect="1"/>
          </p:cNvGraphicFramePr>
          <p:nvPr/>
        </p:nvGraphicFramePr>
        <p:xfrm>
          <a:off x="3276600" y="2132013"/>
          <a:ext cx="736600" cy="431800"/>
        </p:xfrm>
        <a:graphic>
          <a:graphicData uri="http://schemas.openxmlformats.org/presentationml/2006/ole">
            <p:oleObj spid="_x0000_s2213" name="Equation" r:id="rId5" imgW="736600" imgH="431800" progId="">
              <p:embed/>
            </p:oleObj>
          </a:graphicData>
        </a:graphic>
      </p:graphicFrame>
      <p:pic>
        <p:nvPicPr>
          <p:cNvPr id="2055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785" y="1825147"/>
            <a:ext cx="22669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849" y="2746375"/>
            <a:ext cx="2649488" cy="1339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3035300"/>
            <a:ext cx="28194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3315" name="Picture 2" descr="D:\СГМ\!! УЧЕБА с 1 сент 20 г\Студенческие Работы\Формулы для 4 лек Осн ур Максвел\1 ое ур Макс в диффер форм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25"/>
            <a:ext cx="8745538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611188" y="241300"/>
            <a:ext cx="7848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2.Ток смещения. Второе уравнение Максвелла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73050" y="836613"/>
            <a:ext cx="8836025" cy="182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Согласно Максвеллу, источником вихревого магнитного поля могут быть не только  движущиеся электрические заряды, но и изменяющееся во времени  электрическое поле, условно названное током смещения, плотность которого равна</a:t>
            </a:r>
          </a:p>
        </p:txBody>
      </p:sp>
      <p:graphicFrame>
        <p:nvGraphicFramePr>
          <p:cNvPr id="9" name="Object 14"/>
          <p:cNvGraphicFramePr>
            <a:graphicFrameLocks noChangeAspect="1"/>
          </p:cNvGraphicFramePr>
          <p:nvPr/>
        </p:nvGraphicFramePr>
        <p:xfrm>
          <a:off x="900113" y="4381500"/>
          <a:ext cx="314325" cy="381000"/>
        </p:xfrm>
        <a:graphic>
          <a:graphicData uri="http://schemas.openxmlformats.org/presentationml/2006/ole">
            <p:oleObj spid="_x0000_s3182" r:id="rId3" imgW="317225" imgH="380670" progId="">
              <p:embed/>
            </p:oleObj>
          </a:graphicData>
        </a:graphic>
      </p:graphicFrame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395288" y="4370388"/>
            <a:ext cx="57038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где      – вектор электрического смещения.</a:t>
            </a:r>
            <a:endParaRPr lang="ru-RU" altLang="ru-RU" sz="240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395288" y="4935538"/>
            <a:ext cx="84772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Если в проводнике течет переменный ток, то внутри проводника существует и ток проводимости и ток смещения.</a:t>
            </a:r>
            <a:endParaRPr lang="ru-RU" altLang="ru-RU" sz="240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4111" name="Object 15"/>
          <p:cNvGraphicFramePr>
            <a:graphicFrameLocks noChangeAspect="1"/>
          </p:cNvGraphicFramePr>
          <p:nvPr/>
        </p:nvGraphicFramePr>
        <p:xfrm>
          <a:off x="3698875" y="2933700"/>
          <a:ext cx="1409700" cy="847725"/>
        </p:xfrm>
        <a:graphic>
          <a:graphicData uri="http://schemas.openxmlformats.org/presentationml/2006/ole">
            <p:oleObj spid="_x0000_s3183" name="Equation" r:id="rId4" imgW="1409088" imgH="901309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1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переменном токе – лампа горит, но в то же время нам ясно, что электроны из одной обкладки в другую не переходят – между ними изолятор (или вакуум). А вот если бы взять прибор, измеряющий магнитное поле, то в промежутке между обкладками мы обнаружили </a:t>
            </a:r>
            <a:r>
              <a:rPr lang="ru-RU" sz="28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 магнитное поле</a:t>
            </a:r>
            <a:endParaRPr lang="ru-RU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9" name="Picture 3" descr="D:\СГМ\!! УЧЕБА с 1 сент 20 г\Студенческие Работы\Формулы для 4 лек Осн ур Максвел\РИС 1 к 1 ур МАКС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04813"/>
            <a:ext cx="38100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3" name="Picture 2" descr="D:\СГМ\!! УЧЕБА с 1 сент 20 г\Студенческие Работы\Формулы для 4 лек Осн ур Максвел\РИС 1 к 1 ур МАКС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2143125"/>
            <a:ext cx="68961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Переменное электрическое поле Максвелл назвал током смещения. Почему именно так назвал – увидим дальше. Такой термин имеет смысл в веществах, например в диэлектриках. Там смещаются заряды под действием электрического поля. Но в вакууме зарядов нет – там смещаться нечему, а магнитное поле есть. То есть название Максвелла, «ток смещения» – неудачное, но смысл, вкладываемый в него Максвеллом – правильный. </a:t>
            </a:r>
            <a:b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Максвелл сделал вывод: всякое переменное электрическое поле порождает переменное магнитное поле. </a:t>
            </a:r>
            <a:endParaRPr lang="ru-RU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На концах проводника обрывается лишь ток проводимости, а в диэлектрике (вакууме) между концами проводника существует лишь ток смещения, который замыкает цепь. </a:t>
            </a:r>
            <a:endParaRPr lang="ru-RU" smtClean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7411" name="Picture 2" descr="D:\СГМ\!! УЧЕБА с 1 сент 20 г\Студенческие Работы\Формулы для 4 лек Осн ур Максвел\2 ур Максвелл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7308304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468313" y="473075"/>
            <a:ext cx="82804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68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768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768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768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768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8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8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8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8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Обобщенный закон полного тока (второе уравнение Максвелла):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95288" y="1341438"/>
            <a:ext cx="84963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ru-RU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Циркуляция вектора напряженности магнитного поля по произвольному  замкнутому контуру равна полному току </a:t>
            </a: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смещения и проводимости</a:t>
            </a: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, пронизывающему поверхность, опирающуюся на этот контур.</a:t>
            </a:r>
          </a:p>
        </p:txBody>
      </p:sp>
      <p:pic>
        <p:nvPicPr>
          <p:cNvPr id="18436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213100"/>
            <a:ext cx="35337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2" descr="D:\СГМ\!! УЧЕБА с 1 сент 20 г\Студенческие Работы\Формулы для 4 лек Осн ур Максвел\2 ур Максвелла в диффер форме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797425"/>
            <a:ext cx="8453437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468313" y="549275"/>
            <a:ext cx="8424862" cy="388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ru-RU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Физический смысл второго уравнения Максвелла: источником  вихревого  магнитного  поля могут быть не только движущиеся заряды, но и изменяющееся во времени электрическое поле. </a:t>
            </a:r>
          </a:p>
          <a:p>
            <a:pPr eaLnBrk="1" hangingPunct="1">
              <a:lnSpc>
                <a:spcPct val="115000"/>
              </a:lnSpc>
            </a:pPr>
            <a:endParaRPr lang="ru-RU" altLang="ru-RU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Из первого и второго уравнений Максвелла следует вывод:  </a:t>
            </a:r>
            <a:r>
              <a:rPr lang="ru-RU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переменные электрическое и магнитное поля не могут  существовать  отдельно. Они всегда существуют вместе,  образуя  единое электромагнитное поле. </a:t>
            </a: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Содержание</a:t>
            </a:r>
            <a:b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928670"/>
            <a:ext cx="7886700" cy="5248293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Предпосылки теории Максвелла.</a:t>
            </a:r>
            <a:endParaRPr lang="ru-RU" alt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1.Вихревое электрическое поле. Первое уравнение 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Максвелла.</a:t>
            </a:r>
            <a:endParaRPr lang="ru-RU" alt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2.Ток смещения. Второе уравнение 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Максвелла.</a:t>
            </a:r>
            <a:endParaRPr lang="ru-RU" alt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Уравнения Максвелла для электромагнитного поля  3,4,5,6 и 7-е.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4.Электромагнитные волны и их свойства. Волновое 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уравнение.</a:t>
            </a:r>
            <a:endParaRPr lang="ru-RU" alt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5.Энергия электромагнитной волны. Вектор </a:t>
            </a:r>
            <a:r>
              <a:rPr lang="ru-RU" alt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Умова-Пойнтинга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315913"/>
            <a:ext cx="3448050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23850"/>
            <a:ext cx="3395662" cy="504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755650" y="5370513"/>
            <a:ext cx="74866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795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3795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3795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3795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3795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795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795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795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795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Взаимное превращение электрического и магнитного полей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971550" y="365125"/>
            <a:ext cx="7543800" cy="1263650"/>
          </a:xfrm>
        </p:spPr>
        <p:txBody>
          <a:bodyPr/>
          <a:lstStyle/>
          <a:p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Уравнения Максвелла для электромагнитного поля  3,4,5,6 и 7-е.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3-е уравнение Максвелла</a:t>
            </a:r>
          </a:p>
        </p:txBody>
      </p:sp>
      <p:pic>
        <p:nvPicPr>
          <p:cNvPr id="21507" name="Picture 2" descr="D:\СГМ\!! УЧЕБА с 1 сент 20 г\Студенческие Работы\Формулы для 4 лек Осн ур Максвел\3 ур Максвелла в  интегр форм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943225"/>
            <a:ext cx="3527425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3" descr="D:\СГМ\!! УЧЕБА с 1 сент 20 г\Студенческие Работы\Формулы для 4 лек Осн ур Максвел\3 ур Максвелла в  интегр форме Аналит формул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628775"/>
            <a:ext cx="80645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2" descr="D:\СГМ\!! УЧЕБА с 1 сент 20 г\Студенческие Работы\Формулы для 4 лек Осн ур Максвел\3- ур Макс в диф форме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221163"/>
            <a:ext cx="7200900" cy="179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4-е уравнение Максвелла</a:t>
            </a:r>
          </a:p>
        </p:txBody>
      </p:sp>
      <p:pic>
        <p:nvPicPr>
          <p:cNvPr id="22531" name="Picture 2" descr="D:\СГМ\!! УЧЕБА с 1 сент 20 г\Студенческие Работы\Формулы для 4 лек Осн ур Максвел\4 ур Максве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708275"/>
            <a:ext cx="6503988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3" descr="D:\СГМ\!! УЧЕБА с 1 сент 20 г\Студенческие Работы\Формулы для 4 лек Осн ур Максвел\4 ур Максвел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1628775"/>
            <a:ext cx="904557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4" descr="D:\СГМ\!! УЧЕБА с 1 сент 20 г\Студенческие Работы\Формулы для 4 лек Осн ур Максвел\4 ур Максвел 2 В дифер форме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5010150"/>
            <a:ext cx="7272338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5-е, 6-е и 7 –е уравнения Максвелла</a:t>
            </a:r>
          </a:p>
        </p:txBody>
      </p:sp>
      <p:pic>
        <p:nvPicPr>
          <p:cNvPr id="23555" name="Picture 2" descr="D:\СГМ\!! УЧЕБА с 1 сент 20 г\Студенческие Работы\Формулы для 4 лек Осн ур Максвел\5 6 и 7 уравн Макс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488" y="2565400"/>
            <a:ext cx="4625975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3" name="Прямоугольник 14"/>
          <p:cNvSpPr>
            <a:spLocks noChangeArrowheads="1"/>
          </p:cNvSpPr>
          <p:nvPr/>
        </p:nvSpPr>
        <p:spPr bwMode="auto">
          <a:xfrm>
            <a:off x="468313" y="2563813"/>
            <a:ext cx="452437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</a:p>
          <a:p>
            <a:pPr eaLnBrk="1" hangingPunct="1"/>
            <a:endParaRPr lang="ru-RU" alt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</a:p>
          <a:p>
            <a:pPr eaLnBrk="1" hangingPunct="1"/>
            <a:endParaRPr lang="ru-RU" alt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</a:p>
          <a:p>
            <a:pPr eaLnBrk="1" hangingPunct="1"/>
            <a:endParaRPr lang="ru-RU" alt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468313" y="260350"/>
            <a:ext cx="84963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Уравнения Максвелла для электромагнитного поля в интегральной форме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11163" y="1125538"/>
            <a:ext cx="8497887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 основе теории электромагнитного поля Максвелла лежат уравнения:</a:t>
            </a:r>
          </a:p>
        </p:txBody>
      </p:sp>
      <p:sp>
        <p:nvSpPr>
          <p:cNvPr id="7253" name="Rectangle 8"/>
          <p:cNvSpPr>
            <a:spLocks noChangeArrowheads="1"/>
          </p:cNvSpPr>
          <p:nvPr/>
        </p:nvSpPr>
        <p:spPr bwMode="auto">
          <a:xfrm>
            <a:off x="647700" y="5907088"/>
            <a:ext cx="6227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где     </a:t>
            </a:r>
            <a:r>
              <a:rPr lang="ru-RU" alt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объемная плотность заряда;</a:t>
            </a: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54" name="Прямоугольник 15"/>
          <p:cNvSpPr>
            <a:spLocks noChangeArrowheads="1"/>
          </p:cNvSpPr>
          <p:nvPr/>
        </p:nvSpPr>
        <p:spPr bwMode="auto">
          <a:xfrm>
            <a:off x="5364163" y="2554288"/>
            <a:ext cx="454025" cy="353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</a:p>
          <a:p>
            <a:pPr eaLnBrk="1" hangingPunct="1"/>
            <a:endParaRPr lang="ru-RU" alt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</a:p>
          <a:p>
            <a:pPr eaLnBrk="1" hangingPunct="1"/>
            <a:endParaRPr lang="ru-RU" alt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</a:p>
          <a:p>
            <a:pPr eaLnBrk="1" hangingPunct="1"/>
            <a:endParaRPr lang="ru-RU" alt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</a:p>
          <a:p>
            <a:pPr eaLnBrk="1" hangingPunct="1"/>
            <a:endParaRPr lang="ru-RU" alt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4108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410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graphicFrame>
        <p:nvGraphicFramePr>
          <p:cNvPr id="7240" name="Object 72"/>
          <p:cNvGraphicFramePr>
            <a:graphicFrameLocks noChangeAspect="1"/>
          </p:cNvGraphicFramePr>
          <p:nvPr/>
        </p:nvGraphicFramePr>
        <p:xfrm>
          <a:off x="6084888" y="4291013"/>
          <a:ext cx="1536700" cy="482600"/>
        </p:xfrm>
        <a:graphic>
          <a:graphicData uri="http://schemas.openxmlformats.org/presentationml/2006/ole">
            <p:oleObj spid="_x0000_s4319" name="Equation" r:id="rId3" imgW="1536700" imgH="482600" progId="">
              <p:embed/>
            </p:oleObj>
          </a:graphicData>
        </a:graphic>
      </p:graphicFrame>
      <p:graphicFrame>
        <p:nvGraphicFramePr>
          <p:cNvPr id="7241" name="Object 73"/>
          <p:cNvGraphicFramePr>
            <a:graphicFrameLocks noChangeAspect="1"/>
          </p:cNvGraphicFramePr>
          <p:nvPr/>
        </p:nvGraphicFramePr>
        <p:xfrm>
          <a:off x="6084888" y="5227638"/>
          <a:ext cx="1054100" cy="469900"/>
        </p:xfrm>
        <a:graphic>
          <a:graphicData uri="http://schemas.openxmlformats.org/presentationml/2006/ole">
            <p:oleObj spid="_x0000_s4320" name="Equation" r:id="rId4" imgW="1054100" imgH="469900" progId="">
              <p:embed/>
            </p:oleObj>
          </a:graphicData>
        </a:graphic>
      </p:graphicFrame>
      <p:graphicFrame>
        <p:nvGraphicFramePr>
          <p:cNvPr id="7242" name="Object 74"/>
          <p:cNvGraphicFramePr>
            <a:graphicFrameLocks noChangeAspect="1"/>
          </p:cNvGraphicFramePr>
          <p:nvPr/>
        </p:nvGraphicFramePr>
        <p:xfrm>
          <a:off x="1497013" y="6091238"/>
          <a:ext cx="203200" cy="317500"/>
        </p:xfrm>
        <a:graphic>
          <a:graphicData uri="http://schemas.openxmlformats.org/presentationml/2006/ole">
            <p:oleObj spid="_x0000_s4321" name="Equation" r:id="rId5" imgW="203024" imgH="317225" progId="">
              <p:embed/>
            </p:oleObj>
          </a:graphicData>
        </a:graphic>
      </p:graphicFrame>
      <p:pic>
        <p:nvPicPr>
          <p:cNvPr id="4110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88" y="2216150"/>
            <a:ext cx="27527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" y="3395663"/>
            <a:ext cx="3649663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" y="4930775"/>
            <a:ext cx="24669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300" y="2309813"/>
            <a:ext cx="158115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Google Shape;198;p24"/>
          <p:cNvPicPr preferRelativeResize="0"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12160" y="3429000"/>
            <a:ext cx="11811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43" grpId="0" build="p"/>
      <p:bldP spid="3" grpId="0"/>
      <p:bldP spid="5" grpId="0"/>
      <p:bldP spid="7253" grpId="0"/>
      <p:bldP spid="725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79" name="Picture 2" descr="D:\СГМ\!! УЧЕБА с 1 сент 20 г\Студенческие Работы\Формулы для 4 лек Осн ур Максвел\Вывод по ур Макс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90277"/>
            <a:ext cx="8822630" cy="5231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по уравнениям Максвелла</a:t>
            </a:r>
            <a:r>
              <a:rPr lang="ru-RU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Теорией Максвелла называется последовательная теория единого поля ЭМП, создаваемого произвольной системой зарядов и токов. В этой теории решается основная задача электродинамики – по заданному распределению зарядов и токов отыскиваются характеристики электрического и магнитного полей. Эта теория явилась обобщением важнейших законов, описывающих электрические и магнитные явления (аналогично уравнениям Ньютона и началам термодинамики).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В теории Максвелла рассматриваются макроскопические поля, которые создаются макрозарядами и макротоками. Расстояния от источников полей до рассматриваемых точек много больше размеров атомов. Периоды изменения переменных электрических и магнитных полей много больше периодов внутренних процессов. 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Теория максвелла имеет феноменологический характер. В ней не рассматриваются внутренний механизм явлений в среде. Среда описывается с помощью трёх величин </a:t>
            </a:r>
            <a:r>
              <a:rPr lang="ru-RU" sz="28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ε, μ и σ. </a:t>
            </a:r>
            <a:br>
              <a:rPr lang="ru-RU" sz="28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Теория Максвелла является теорией близкодействия, согласно которой электрические и магнитные взаимодействия происходят в электрических и магнитных полях</a:t>
            </a:r>
            <a:endParaRPr lang="ru-RU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539750" y="188913"/>
            <a:ext cx="82804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Электромагнитные волны и</a:t>
            </a:r>
          </a:p>
          <a:p>
            <a:pPr algn="ctr" eaLnBrk="1" hangingPunct="1"/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свойства. Волновое уравнение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68313" y="1557338"/>
            <a:ext cx="8424862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Уравнения Максвелла связывают друг с другом пространственные и временные производные напряженностей электрического и магнитных полей. 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Это означает, что меняющийся во времени электромагнитный процесс в данном месте, должен вызвать изменения в другом месте с некоторым запаздыванием, т.е. процесс передачи электромагнитных взаимодействий должен происходить с конечной скоростью.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eaLnBrk="1" hangingPunct="1"/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Предпосылки 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теории Максвелла.</a:t>
            </a:r>
            <a:endParaRPr lang="ru-RU" alt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777338"/>
            <a:ext cx="6686550" cy="50958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716750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9699" name="Picture 3" descr="D:\СГМ\!! УЧЕБА с 1 сент 20 г\Студенческие Работы\Формулы для 4 лек Осн ур Максвел\СКОРОСТЬ распростр ЭМ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557338"/>
            <a:ext cx="8248650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Отсюда Максвелл заключил возможность существования</a:t>
            </a:r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электромагнитных волн – переменного</a:t>
            </a:r>
            <a:r>
              <a:rPr lang="en-US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электромагнитного поля, распространяющегося</a:t>
            </a:r>
            <a:r>
              <a:rPr lang="en-US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пространстве с конечной скоростью.</a:t>
            </a:r>
            <a:endParaRPr lang="ru-RU" altLang="ru-RU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23" name="Picture 2" descr="D:\СГМ\!! УЧЕБА с 1 сент 20 г\Студенческие Работы\Формулы для 4 лек Осн ур Максвел\СКОРОСТЬ распростр Э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933825"/>
            <a:ext cx="6481763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3" descr="D:\СГМ\!! УЧЕБА с 1 сент 20 г\Студенческие Работы\Формулы для 4 лек Осн ур Максвел\СКОРОСТЬ распростр ЭМ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916113"/>
            <a:ext cx="68770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349500"/>
            <a:ext cx="2674938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563938" y="2276475"/>
            <a:ext cx="4968875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704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704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704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704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704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04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04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04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04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Генрих Герц (1888 г.) экспери-ментально доказал существование электромагнитных волн.</a:t>
            </a: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258888" y="5661025"/>
            <a:ext cx="11160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>
                <a:ea typeface="Calibri" panose="020F0502020204030204" pitchFamily="34" charset="0"/>
                <a:cs typeface="Times New Roman" panose="02020603050405020304" pitchFamily="18" charset="0"/>
              </a:rPr>
              <a:t>Г. Герц</a:t>
            </a:r>
            <a:endParaRPr lang="ru-RU" altLang="ru-RU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60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539750" y="333375"/>
            <a:ext cx="8280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В электромагнитной волне, распространяющейся со скоростью  </a:t>
            </a:r>
            <a:r>
              <a:rPr lang="en-US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, векторы       и     всегда колеблются в одинаковых фазах, и </a:t>
            </a:r>
          </a:p>
        </p:txBody>
      </p:sp>
      <p:graphicFrame>
        <p:nvGraphicFramePr>
          <p:cNvPr id="5" name="Object 21"/>
          <p:cNvGraphicFramePr>
            <a:graphicFrameLocks noChangeAspect="1"/>
          </p:cNvGraphicFramePr>
          <p:nvPr/>
        </p:nvGraphicFramePr>
        <p:xfrm>
          <a:off x="4291013" y="742950"/>
          <a:ext cx="276225" cy="381000"/>
        </p:xfrm>
        <a:graphic>
          <a:graphicData uri="http://schemas.openxmlformats.org/presentationml/2006/ole">
            <p:oleObj spid="_x0000_s5280" r:id="rId3" imgW="279279" imgH="380835" progId="">
              <p:embed/>
            </p:oleObj>
          </a:graphicData>
        </a:graphic>
      </p:graphicFrame>
      <p:graphicFrame>
        <p:nvGraphicFramePr>
          <p:cNvPr id="7" name="Object 22"/>
          <p:cNvGraphicFramePr>
            <a:graphicFrameLocks noChangeAspect="1"/>
          </p:cNvGraphicFramePr>
          <p:nvPr/>
        </p:nvGraphicFramePr>
        <p:xfrm>
          <a:off x="4859338" y="749300"/>
          <a:ext cx="347662" cy="374650"/>
        </p:xfrm>
        <a:graphic>
          <a:graphicData uri="http://schemas.openxmlformats.org/presentationml/2006/ole">
            <p:oleObj spid="_x0000_s5281" r:id="rId4" imgW="355446" imgH="380835" progId="">
              <p:embed/>
            </p:oleObj>
          </a:graphicData>
        </a:graphic>
      </p:graphicFrame>
      <p:graphicFrame>
        <p:nvGraphicFramePr>
          <p:cNvPr id="8216" name="Object 24"/>
          <p:cNvGraphicFramePr>
            <a:graphicFrameLocks noChangeAspect="1"/>
          </p:cNvGraphicFramePr>
          <p:nvPr/>
        </p:nvGraphicFramePr>
        <p:xfrm>
          <a:off x="3203575" y="1700213"/>
          <a:ext cx="2451100" cy="533400"/>
        </p:xfrm>
        <a:graphic>
          <a:graphicData uri="http://schemas.openxmlformats.org/presentationml/2006/ole">
            <p:oleObj spid="_x0000_s5282" name="Equation" r:id="rId5" imgW="2451100" imgH="533400" progId="">
              <p:embed/>
            </p:oleObj>
          </a:graphicData>
        </a:graphic>
      </p:graphicFrame>
      <p:pic>
        <p:nvPicPr>
          <p:cNvPr id="8217" name="Picture 2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565400"/>
            <a:ext cx="65055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31800" y="522288"/>
            <a:ext cx="8532813" cy="49514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514350" indent="-5143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Calibri" panose="020F0502020204030204" pitchFamily="34" charset="0"/>
              <a:buAutoNum type="arabicPeriod" startAt="2"/>
              <a:defRPr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Скорость электромагнитных волн в вакууме равна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Calibri" panose="020F0502020204030204" pitchFamily="34" charset="0"/>
              <a:buAutoNum type="arabicPeriod" startAt="2"/>
              <a:defRPr/>
            </a:pP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  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Скорость электромагнитной волны в диэлектрике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Calibri" panose="020F0502020204030204" pitchFamily="34" charset="0"/>
              <a:buAutoNum type="arabicPeriod" startAt="2"/>
              <a:defRPr/>
            </a:pP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Calibri" panose="020F0502020204030204" pitchFamily="34" charset="0"/>
              <a:buAutoNum type="arabicPeriod" startAt="2"/>
              <a:defRPr/>
            </a:pP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Font typeface="Calibri" panose="020F0502020204030204" pitchFamily="34" charset="0"/>
              <a:buAutoNum type="arabicPeriod" startAt="4"/>
              <a:defRPr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Электромагнитные волны поперечные, векторы     ,        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и      взаимно перпендикулярны и образуют 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правовинтовую систему. 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Calibri" panose="020F0502020204030204" pitchFamily="34" charset="0"/>
              <a:buAutoNum type="arabicPeriod" startAt="5"/>
              <a:defRPr/>
            </a:pP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Calibri" panose="020F0502020204030204" pitchFamily="34" charset="0"/>
              <a:buAutoNum type="arabicPeriod" startAt="5"/>
              <a:defRPr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переходе электромагнитной волны из одной среды в другую частота волны не изменяется. </a:t>
            </a:r>
          </a:p>
        </p:txBody>
      </p:sp>
      <p:graphicFrame>
        <p:nvGraphicFramePr>
          <p:cNvPr id="9" name="Object 39"/>
          <p:cNvGraphicFramePr>
            <a:graphicFrameLocks noChangeAspect="1"/>
          </p:cNvGraphicFramePr>
          <p:nvPr/>
        </p:nvGraphicFramePr>
        <p:xfrm>
          <a:off x="7308850" y="2781300"/>
          <a:ext cx="276225" cy="381000"/>
        </p:xfrm>
        <a:graphic>
          <a:graphicData uri="http://schemas.openxmlformats.org/presentationml/2006/ole">
            <p:oleObj spid="_x0000_s6407" r:id="rId3" imgW="279279" imgH="380835" progId="">
              <p:embed/>
            </p:oleObj>
          </a:graphicData>
        </a:graphic>
      </p:graphicFrame>
      <p:graphicFrame>
        <p:nvGraphicFramePr>
          <p:cNvPr id="11" name="Object 40"/>
          <p:cNvGraphicFramePr>
            <a:graphicFrameLocks noChangeAspect="1"/>
          </p:cNvGraphicFramePr>
          <p:nvPr/>
        </p:nvGraphicFramePr>
        <p:xfrm>
          <a:off x="971550" y="3162300"/>
          <a:ext cx="352425" cy="381000"/>
        </p:xfrm>
        <a:graphic>
          <a:graphicData uri="http://schemas.openxmlformats.org/presentationml/2006/ole">
            <p:oleObj spid="_x0000_s6408" r:id="rId4" imgW="355446" imgH="380835" progId="">
              <p:embed/>
            </p:oleObj>
          </a:graphicData>
        </a:graphic>
      </p:graphicFrame>
      <p:graphicFrame>
        <p:nvGraphicFramePr>
          <p:cNvPr id="9258" name="Object 42"/>
          <p:cNvGraphicFramePr>
            <a:graphicFrameLocks noChangeAspect="1"/>
          </p:cNvGraphicFramePr>
          <p:nvPr/>
        </p:nvGraphicFramePr>
        <p:xfrm>
          <a:off x="3629025" y="2060575"/>
          <a:ext cx="1123950" cy="720725"/>
        </p:xfrm>
        <a:graphic>
          <a:graphicData uri="http://schemas.openxmlformats.org/presentationml/2006/ole">
            <p:oleObj spid="_x0000_s6409" name="Equation" r:id="rId5" imgW="1485900" imgH="952500" progId="">
              <p:embed/>
            </p:oleObj>
          </a:graphicData>
        </a:graphic>
      </p:graphicFrame>
      <p:graphicFrame>
        <p:nvGraphicFramePr>
          <p:cNvPr id="9259" name="Object 43"/>
          <p:cNvGraphicFramePr>
            <a:graphicFrameLocks noChangeAspect="1"/>
          </p:cNvGraphicFramePr>
          <p:nvPr/>
        </p:nvGraphicFramePr>
        <p:xfrm>
          <a:off x="1749425" y="3213100"/>
          <a:ext cx="228600" cy="330200"/>
        </p:xfrm>
        <a:graphic>
          <a:graphicData uri="http://schemas.openxmlformats.org/presentationml/2006/ole">
            <p:oleObj spid="_x0000_s6410" name="Equation" r:id="rId6" imgW="228600" imgH="330200" progId="">
              <p:embed/>
            </p:oleObj>
          </a:graphicData>
        </a:graphic>
      </p:graphicFrame>
      <p:graphicFrame>
        <p:nvGraphicFramePr>
          <p:cNvPr id="9260" name="Object 44"/>
          <p:cNvGraphicFramePr>
            <a:graphicFrameLocks noChangeAspect="1"/>
          </p:cNvGraphicFramePr>
          <p:nvPr/>
        </p:nvGraphicFramePr>
        <p:xfrm>
          <a:off x="3635375" y="981075"/>
          <a:ext cx="1158875" cy="719138"/>
        </p:xfrm>
        <a:graphic>
          <a:graphicData uri="http://schemas.openxmlformats.org/presentationml/2006/ole">
            <p:oleObj spid="_x0000_s6411" name="Equation" r:id="rId7" imgW="1574800" imgH="9779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611188" y="260350"/>
            <a:ext cx="8208962" cy="26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Font typeface="Calibri" panose="020F0502020204030204" pitchFamily="34" charset="0"/>
              <a:buAutoNum type="arabicPeriod" startAt="6"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Электромагнитные волны проходят через диэлектрики и отражаются от металлов.</a:t>
            </a:r>
          </a:p>
          <a:p>
            <a:pPr eaLnBrk="1" hangingPunct="1">
              <a:lnSpc>
                <a:spcPct val="115000"/>
              </a:lnSpc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AutoNum type="arabicPeriod" startAt="7"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электромагнитной волны в однородной и изотропной среде описывается  </a:t>
            </a:r>
            <a:r>
              <a:rPr lang="ru-RU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волновыми уравнениями</a:t>
            </a: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611188" y="4221163"/>
            <a:ext cx="8353425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Этим уравнениям удовлетворяют плоские монохроматические волны, описываемые уравнениями:</a:t>
            </a:r>
          </a:p>
        </p:txBody>
      </p:sp>
      <p:sp>
        <p:nvSpPr>
          <p:cNvPr id="717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717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graphicFrame>
        <p:nvGraphicFramePr>
          <p:cNvPr id="10273" name="Object 33"/>
          <p:cNvGraphicFramePr>
            <a:graphicFrameLocks noChangeAspect="1"/>
          </p:cNvGraphicFramePr>
          <p:nvPr/>
        </p:nvGraphicFramePr>
        <p:xfrm>
          <a:off x="1116013" y="3284538"/>
          <a:ext cx="2603500" cy="939800"/>
        </p:xfrm>
        <a:graphic>
          <a:graphicData uri="http://schemas.openxmlformats.org/presentationml/2006/ole">
            <p:oleObj spid="_x0000_s7382" name="Equation" r:id="rId3" imgW="2603500" imgH="939800" progId="">
              <p:embed/>
            </p:oleObj>
          </a:graphicData>
        </a:graphic>
      </p:graphicFrame>
      <p:graphicFrame>
        <p:nvGraphicFramePr>
          <p:cNvPr id="10274" name="Object 34"/>
          <p:cNvGraphicFramePr>
            <a:graphicFrameLocks noChangeAspect="1"/>
          </p:cNvGraphicFramePr>
          <p:nvPr/>
        </p:nvGraphicFramePr>
        <p:xfrm>
          <a:off x="4067175" y="3284538"/>
          <a:ext cx="2730500" cy="889000"/>
        </p:xfrm>
        <a:graphic>
          <a:graphicData uri="http://schemas.openxmlformats.org/presentationml/2006/ole">
            <p:oleObj spid="_x0000_s7383" name="Equation" r:id="rId4" imgW="2730500" imgH="889000" progId="">
              <p:embed/>
            </p:oleObj>
          </a:graphicData>
        </a:graphic>
      </p:graphicFrame>
      <p:graphicFrame>
        <p:nvGraphicFramePr>
          <p:cNvPr id="10275" name="Object 35"/>
          <p:cNvGraphicFramePr>
            <a:graphicFrameLocks noChangeAspect="1"/>
          </p:cNvGraphicFramePr>
          <p:nvPr/>
        </p:nvGraphicFramePr>
        <p:xfrm>
          <a:off x="900113" y="5589588"/>
          <a:ext cx="3657600" cy="495300"/>
        </p:xfrm>
        <a:graphic>
          <a:graphicData uri="http://schemas.openxmlformats.org/presentationml/2006/ole">
            <p:oleObj spid="_x0000_s7384" name="Equation" r:id="rId5" imgW="3657600" imgH="495300" progId="">
              <p:embed/>
            </p:oleObj>
          </a:graphicData>
        </a:graphic>
      </p:graphicFrame>
      <p:graphicFrame>
        <p:nvGraphicFramePr>
          <p:cNvPr id="10276" name="Object 36"/>
          <p:cNvGraphicFramePr>
            <a:graphicFrameLocks noChangeAspect="1"/>
          </p:cNvGraphicFramePr>
          <p:nvPr/>
        </p:nvGraphicFramePr>
        <p:xfrm>
          <a:off x="4787900" y="5589588"/>
          <a:ext cx="3632200" cy="482600"/>
        </p:xfrm>
        <a:graphic>
          <a:graphicData uri="http://schemas.openxmlformats.org/presentationml/2006/ole">
            <p:oleObj spid="_x0000_s7385" name="Equation" r:id="rId6" imgW="3632200" imgH="4826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431800" y="571500"/>
            <a:ext cx="8569325" cy="312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В этих уравнениях: 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– волновое число;   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 – циклическая частота волны; 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 и         – амплитуды напряженностей электрического и магнитного полей волны;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– начальная фаза колебаний волны в точке 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17513" y="3806825"/>
            <a:ext cx="856932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AutoNum type="arabicPeriod" startAt="8"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Электромагнитные волны оказывают давление на твердые тела и газы.</a:t>
            </a:r>
          </a:p>
        </p:txBody>
      </p:sp>
      <p:graphicFrame>
        <p:nvGraphicFramePr>
          <p:cNvPr id="11" name="Object 40"/>
          <p:cNvGraphicFramePr>
            <a:graphicFrameLocks noChangeAspect="1"/>
          </p:cNvGraphicFramePr>
          <p:nvPr/>
        </p:nvGraphicFramePr>
        <p:xfrm>
          <a:off x="539750" y="2232025"/>
          <a:ext cx="361950" cy="428625"/>
        </p:xfrm>
        <a:graphic>
          <a:graphicData uri="http://schemas.openxmlformats.org/presentationml/2006/ole">
            <p:oleObj spid="_x0000_s8508" r:id="rId3" imgW="368140" imgH="431613" progId="">
              <p:embed/>
            </p:oleObj>
          </a:graphicData>
        </a:graphic>
      </p:graphicFrame>
      <p:graphicFrame>
        <p:nvGraphicFramePr>
          <p:cNvPr id="13" name="Object 41"/>
          <p:cNvGraphicFramePr>
            <a:graphicFrameLocks noChangeAspect="1"/>
          </p:cNvGraphicFramePr>
          <p:nvPr/>
        </p:nvGraphicFramePr>
        <p:xfrm>
          <a:off x="1403350" y="2278063"/>
          <a:ext cx="428625" cy="428625"/>
        </p:xfrm>
        <a:graphic>
          <a:graphicData uri="http://schemas.openxmlformats.org/presentationml/2006/ole">
            <p:oleObj spid="_x0000_s8509" r:id="rId4" imgW="431613" imgH="431613" progId="">
              <p:embed/>
            </p:oleObj>
          </a:graphicData>
        </a:graphic>
      </p:graphicFrame>
      <p:graphicFrame>
        <p:nvGraphicFramePr>
          <p:cNvPr id="17" name="Object 43"/>
          <p:cNvGraphicFramePr>
            <a:graphicFrameLocks noChangeAspect="1"/>
          </p:cNvGraphicFramePr>
          <p:nvPr/>
        </p:nvGraphicFramePr>
        <p:xfrm>
          <a:off x="7092950" y="3273425"/>
          <a:ext cx="809625" cy="314325"/>
        </p:xfrm>
        <a:graphic>
          <a:graphicData uri="http://schemas.openxmlformats.org/presentationml/2006/ole">
            <p:oleObj spid="_x0000_s8510" r:id="rId5" imgW="812447" imgH="317362" progId="">
              <p:embed/>
            </p:oleObj>
          </a:graphicData>
        </a:graphic>
      </p:graphicFrame>
      <p:graphicFrame>
        <p:nvGraphicFramePr>
          <p:cNvPr id="11308" name="Object 44"/>
          <p:cNvGraphicFramePr>
            <a:graphicFrameLocks noChangeAspect="1"/>
          </p:cNvGraphicFramePr>
          <p:nvPr/>
        </p:nvGraphicFramePr>
        <p:xfrm>
          <a:off x="504825" y="1085850"/>
          <a:ext cx="2019300" cy="533400"/>
        </p:xfrm>
        <a:graphic>
          <a:graphicData uri="http://schemas.openxmlformats.org/presentationml/2006/ole">
            <p:oleObj spid="_x0000_s8511" name="Equation" r:id="rId6" imgW="2019300" imgH="533400" progId="">
              <p:embed/>
            </p:oleObj>
          </a:graphicData>
        </a:graphic>
      </p:graphicFrame>
      <p:graphicFrame>
        <p:nvGraphicFramePr>
          <p:cNvPr id="11309" name="Object 45"/>
          <p:cNvGraphicFramePr>
            <a:graphicFrameLocks noChangeAspect="1"/>
          </p:cNvGraphicFramePr>
          <p:nvPr/>
        </p:nvGraphicFramePr>
        <p:xfrm>
          <a:off x="633413" y="1770063"/>
          <a:ext cx="266700" cy="241300"/>
        </p:xfrm>
        <a:graphic>
          <a:graphicData uri="http://schemas.openxmlformats.org/presentationml/2006/ole">
            <p:oleObj spid="_x0000_s8512" name="Equation" r:id="rId7" imgW="266469" imgH="241091" progId="">
              <p:embed/>
            </p:oleObj>
          </a:graphicData>
        </a:graphic>
      </p:graphicFrame>
      <p:graphicFrame>
        <p:nvGraphicFramePr>
          <p:cNvPr id="11310" name="Object 46"/>
          <p:cNvGraphicFramePr>
            <a:graphicFrameLocks noChangeAspect="1"/>
          </p:cNvGraphicFramePr>
          <p:nvPr/>
        </p:nvGraphicFramePr>
        <p:xfrm>
          <a:off x="633413" y="3273425"/>
          <a:ext cx="241300" cy="317500"/>
        </p:xfrm>
        <a:graphic>
          <a:graphicData uri="http://schemas.openxmlformats.org/presentationml/2006/ole">
            <p:oleObj spid="_x0000_s8513" name="Equation" r:id="rId8" imgW="241091" imgH="317225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539750" y="98425"/>
            <a:ext cx="82089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5. Энергия электромагнитной волны. Вектор Умова-Пойнтинга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68313" y="981075"/>
            <a:ext cx="84248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Объёмная плотность энергии в электромагнитной волне в каждой точке и в любой момент времени равна сумме плотности энергии электрического поля и магнитного поля:   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468313" y="3500438"/>
            <a:ext cx="63007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Так как                                     то                      и 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539750" y="4491038"/>
            <a:ext cx="8353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– модуль вектора плотности потока энергии: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4140200" y="4975225"/>
            <a:ext cx="48244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– вектор плотности потока электромагнитной  энергии (вектор Умова-Пойнтинга).</a:t>
            </a:r>
          </a:p>
        </p:txBody>
      </p:sp>
      <p:graphicFrame>
        <p:nvGraphicFramePr>
          <p:cNvPr id="23" name="Object 39"/>
          <p:cNvGraphicFramePr>
            <a:graphicFrameLocks noChangeAspect="1"/>
          </p:cNvGraphicFramePr>
          <p:nvPr/>
        </p:nvGraphicFramePr>
        <p:xfrm>
          <a:off x="2627313" y="5013325"/>
          <a:ext cx="1476375" cy="609600"/>
        </p:xfrm>
        <a:graphic>
          <a:graphicData uri="http://schemas.openxmlformats.org/presentationml/2006/ole">
            <p:oleObj spid="_x0000_s9535" r:id="rId3" imgW="1473200" imgH="609600" progId="">
              <p:embed/>
            </p:oleObj>
          </a:graphicData>
        </a:graphic>
      </p:graphicFrame>
      <p:graphicFrame>
        <p:nvGraphicFramePr>
          <p:cNvPr id="12328" name="Object 40"/>
          <p:cNvGraphicFramePr>
            <a:graphicFrameLocks noChangeAspect="1"/>
          </p:cNvGraphicFramePr>
          <p:nvPr/>
        </p:nvGraphicFramePr>
        <p:xfrm>
          <a:off x="2006600" y="2371725"/>
          <a:ext cx="4610100" cy="876300"/>
        </p:xfrm>
        <a:graphic>
          <a:graphicData uri="http://schemas.openxmlformats.org/presentationml/2006/ole">
            <p:oleObj spid="_x0000_s9536" name="Equation" r:id="rId4" imgW="4610100" imgH="876300" progId="">
              <p:embed/>
            </p:oleObj>
          </a:graphicData>
        </a:graphic>
      </p:graphicFrame>
      <p:graphicFrame>
        <p:nvGraphicFramePr>
          <p:cNvPr id="12329" name="Object 41"/>
          <p:cNvGraphicFramePr>
            <a:graphicFrameLocks noChangeAspect="1"/>
          </p:cNvGraphicFramePr>
          <p:nvPr/>
        </p:nvGraphicFramePr>
        <p:xfrm>
          <a:off x="1606550" y="3500438"/>
          <a:ext cx="2476500" cy="533400"/>
        </p:xfrm>
        <a:graphic>
          <a:graphicData uri="http://schemas.openxmlformats.org/presentationml/2006/ole">
            <p:oleObj spid="_x0000_s9537" name="Equation" r:id="rId5" imgW="2476500" imgH="533400" progId="">
              <p:embed/>
            </p:oleObj>
          </a:graphicData>
        </a:graphic>
      </p:graphicFrame>
      <p:graphicFrame>
        <p:nvGraphicFramePr>
          <p:cNvPr id="12330" name="Object 42"/>
          <p:cNvGraphicFramePr>
            <a:graphicFrameLocks noChangeAspect="1"/>
          </p:cNvGraphicFramePr>
          <p:nvPr/>
        </p:nvGraphicFramePr>
        <p:xfrm>
          <a:off x="4843463" y="3546475"/>
          <a:ext cx="1397000" cy="431800"/>
        </p:xfrm>
        <a:graphic>
          <a:graphicData uri="http://schemas.openxmlformats.org/presentationml/2006/ole">
            <p:oleObj spid="_x0000_s9538" name="Equation" r:id="rId6" imgW="1397000" imgH="431800" progId="">
              <p:embed/>
            </p:oleObj>
          </a:graphicData>
        </a:graphic>
      </p:graphicFrame>
      <p:graphicFrame>
        <p:nvGraphicFramePr>
          <p:cNvPr id="12331" name="Object 43"/>
          <p:cNvGraphicFramePr>
            <a:graphicFrameLocks noChangeAspect="1"/>
          </p:cNvGraphicFramePr>
          <p:nvPr/>
        </p:nvGraphicFramePr>
        <p:xfrm>
          <a:off x="1601788" y="3984625"/>
          <a:ext cx="4838700" cy="533400"/>
        </p:xfrm>
        <a:graphic>
          <a:graphicData uri="http://schemas.openxmlformats.org/presentationml/2006/ole">
            <p:oleObj spid="_x0000_s9539" name="Equation" r:id="rId7" imgW="4838700" imgH="533400" progId="">
              <p:embed/>
            </p:oleObj>
          </a:graphicData>
        </a:graphic>
      </p:graphicFrame>
      <p:graphicFrame>
        <p:nvGraphicFramePr>
          <p:cNvPr id="12332" name="Object 44"/>
          <p:cNvGraphicFramePr>
            <a:graphicFrameLocks noChangeAspect="1"/>
          </p:cNvGraphicFramePr>
          <p:nvPr/>
        </p:nvGraphicFramePr>
        <p:xfrm>
          <a:off x="468313" y="4581525"/>
          <a:ext cx="2146300" cy="317500"/>
        </p:xfrm>
        <a:graphic>
          <a:graphicData uri="http://schemas.openxmlformats.org/presentationml/2006/ole">
            <p:oleObj spid="_x0000_s9540" name="Equation" r:id="rId8" imgW="2145369" imgH="317362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  <p:bldP spid="11" grpId="0"/>
      <p:bldP spid="1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704975" y="188913"/>
            <a:ext cx="5421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i="1">
                <a:solidFill>
                  <a:srgbClr val="365F9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Шкала электромагнитных волн</a:t>
            </a:r>
            <a:endParaRPr lang="ru-RU" alt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711200"/>
            <a:ext cx="7705725" cy="581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alt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F:\! Февр -июнь 22 г УЧЕБА\РЭА\! Лекции\! Лекции Физ ч 1 Вторн с 18 10 час\11 Лек 18 апр 22 г Понед Электр вакуума\Рис к лек\Теорем Остр Гаус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564904"/>
            <a:ext cx="3348372" cy="1545403"/>
          </a:xfrm>
          <a:prstGeom prst="rect">
            <a:avLst/>
          </a:prstGeom>
          <a:noFill/>
        </p:spPr>
      </p:pic>
      <p:sp>
        <p:nvSpPr>
          <p:cNvPr id="7" name="Google Shape;344;p29"/>
          <p:cNvSpPr/>
          <p:nvPr/>
        </p:nvSpPr>
        <p:spPr>
          <a:xfrm>
            <a:off x="179512" y="260648"/>
            <a:ext cx="8367911" cy="2160240"/>
          </a:xfrm>
          <a:prstGeom prst="rect">
            <a:avLst/>
          </a:prstGeom>
          <a:blipFill rotWithShape="1">
            <a:blip r:embed="rId3" cstate="print">
              <a:alphaModFix/>
            </a:blip>
            <a:stretch>
              <a:fillRect l="-1066" b="-2080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09758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3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916238" y="0"/>
            <a:ext cx="6227762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Остроградский Михаил Васильевич</a:t>
            </a: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(1801 – 1862)</a:t>
            </a:r>
            <a:endParaRPr lang="en-US" sz="24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отечественный математик и механик. Учился в Харьковском ун-те (1816 – 1820), совершенствовал знания в Париже (1822 – 1827). </a:t>
            </a:r>
            <a:endParaRPr lang="en-US" sz="24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>
                <a:solidFill>
                  <a:srgbClr val="000000"/>
                </a:solidFill>
              </a:rPr>
              <a:t>Основные работы в области математического анализа, математической физики, теоретической механики. Решил ряд важных задач гидродинамики, теории теплоты, упругости, баллистики, электростатики, в частности задачу распространения волн на поверхности жидкости (1826 г.). Получил дифференциальное уравнение распространения тепла в твердых телах и жидкостях. Известен теоремой Остроградского-Гаусса в электростатике (1828 г.).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9258E22-6003-4167-BA4A-66C19EE88813}" type="slidenum">
              <a:rPr lang="ru-RU" sz="1200"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rPr>
              <a:pPr eaLnBrk="1" hangingPunct="1"/>
              <a:t>5</a:t>
            </a:fld>
            <a:endParaRPr lang="ru-RU" sz="1200">
              <a:effectLst>
                <a:outerShdw blurRad="38100" dist="38100" dir="2700000" algn="tl">
                  <a:srgbClr val="FFFFFF"/>
                </a:outerShdw>
              </a:effectLst>
              <a:latin typeface="Verdana" panose="020B0604030504040204" pitchFamily="34" charset="0"/>
            </a:endParaRPr>
          </a:p>
        </p:txBody>
      </p:sp>
      <p:pic>
        <p:nvPicPr>
          <p:cNvPr id="60418" name="Picture 2" descr="https://ipoltavets.com/wp-content/uploads/sites/17/2023/08/znimok-ekrana-2023-08-08-o-11.31.1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1" y="0"/>
            <a:ext cx="2930912" cy="19824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032424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987675" y="188913"/>
            <a:ext cx="6156325" cy="66690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b="1" dirty="0" smtClean="0">
                <a:solidFill>
                  <a:srgbClr val="FF3300"/>
                </a:solidFill>
              </a:rPr>
              <a:t>Гаусс Карл Фридрих</a:t>
            </a:r>
            <a:r>
              <a:rPr lang="ru-RU" sz="2400" dirty="0" smtClean="0">
                <a:solidFill>
                  <a:srgbClr val="FF3300"/>
                </a:solidFill>
              </a:rPr>
              <a:t> </a:t>
            </a:r>
            <a:r>
              <a:rPr lang="ru-RU" sz="2000" dirty="0" smtClean="0">
                <a:solidFill>
                  <a:srgbClr val="FF3300"/>
                </a:solidFill>
              </a:rPr>
              <a:t>(1777 – 1855)</a:t>
            </a:r>
            <a:r>
              <a:rPr lang="ru-RU" sz="2400" dirty="0" smtClean="0">
                <a:solidFill>
                  <a:srgbClr val="FF3300"/>
                </a:solidFill>
              </a:rPr>
              <a:t> </a:t>
            </a:r>
            <a:r>
              <a:rPr lang="ru-RU" sz="2000" dirty="0" smtClean="0">
                <a:solidFill>
                  <a:srgbClr val="FF3300"/>
                </a:solidFill>
              </a:rPr>
              <a:t> </a:t>
            </a:r>
            <a:r>
              <a:rPr lang="ru-RU" sz="2000" i="1" dirty="0" smtClean="0">
                <a:solidFill>
                  <a:srgbClr val="000000"/>
                </a:solidFill>
              </a:rPr>
              <a:t>немецкий математик, астроном и физик.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dirty="0" smtClean="0"/>
              <a:t> 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ru-RU" sz="2000" dirty="0" smtClean="0">
                <a:solidFill>
                  <a:srgbClr val="000000"/>
                </a:solidFill>
              </a:rPr>
              <a:t>Исследования посвящены многим разделам физики. 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dirty="0" smtClean="0">
                <a:solidFill>
                  <a:srgbClr val="000000"/>
                </a:solidFill>
              </a:rPr>
              <a:t>В 1832 г. создал абсолютную систему мер (СГС), введя три основных единицы: единицу времени – 1 с, единицу длины – 1 мм, единицу массы – 1 мг.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dirty="0" smtClean="0">
                <a:solidFill>
                  <a:srgbClr val="000000"/>
                </a:solidFill>
              </a:rPr>
              <a:t>В 1833 г. совместно с В. Вебером построил первый в Германии электромагнитный телеграф. 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dirty="0" smtClean="0">
                <a:solidFill>
                  <a:srgbClr val="000000"/>
                </a:solidFill>
              </a:rPr>
              <a:t>Еще в 1845 г. пришел к мысли о конечной скорости распространения электромагнитных взаимодействий. Изучал земной магнетизм, изобрел в 1837 г. униполярный магнитометр, в 1838 г. – бифилярный. В 1829 г. 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dirty="0" smtClean="0">
                <a:solidFill>
                  <a:srgbClr val="000000"/>
                </a:solidFill>
              </a:rPr>
              <a:t>Сформулировал принцип наименьшего принуждения (принцип Гаусса). 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dirty="0" smtClean="0">
                <a:solidFill>
                  <a:srgbClr val="000000"/>
                </a:solidFill>
              </a:rPr>
              <a:t>Один из первых высказал в 1818 г. предположение о возможности существования неевклидовой геометрии.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E01CD70-30B4-4BDC-A8E6-62EA733796D3}" type="slidenum">
              <a:rPr lang="ru-RU" sz="1200"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rPr>
              <a:pPr eaLnBrk="1" hangingPunct="1"/>
              <a:t>6</a:t>
            </a:fld>
            <a:endParaRPr lang="ru-RU" sz="1200">
              <a:effectLst>
                <a:outerShdw blurRad="38100" dist="38100" dir="2700000" algn="tl">
                  <a:srgbClr val="FFFFFF"/>
                </a:outerShdw>
              </a:effectLst>
              <a:latin typeface="Verdana" panose="020B0604030504040204" pitchFamily="34" charset="0"/>
            </a:endParaRPr>
          </a:p>
        </p:txBody>
      </p:sp>
      <p:pic>
        <p:nvPicPr>
          <p:cNvPr id="61442" name="Picture 2" descr="https://www.researchgate.net/profile/Joachim-Gathen/publication/221564181/figure/fig2/AS:305596688551936@1449871336121/Carl-Friedrich-Gaus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9166"/>
            <a:ext cx="3059832" cy="39201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046632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полного тока (закон Ампера)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9637" y="1268760"/>
            <a:ext cx="7324725" cy="18764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3068960"/>
            <a:ext cx="5220072" cy="39650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38771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944666"/>
            <a:ext cx="64087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i="1" dirty="0" smtClean="0"/>
          </a:p>
          <a:p>
            <a:endParaRPr lang="ru-RU" i="1" dirty="0"/>
          </a:p>
          <a:p>
            <a:endParaRPr lang="ru-RU" i="1" dirty="0" smtClean="0"/>
          </a:p>
          <a:p>
            <a:endParaRPr lang="ru-RU" i="1" dirty="0"/>
          </a:p>
          <a:p>
            <a:endParaRPr lang="ru-RU" i="1" dirty="0" smtClean="0"/>
          </a:p>
          <a:p>
            <a:endParaRPr lang="ru-RU" i="1" dirty="0"/>
          </a:p>
          <a:p>
            <a:endParaRPr lang="ru-RU" i="1" dirty="0" smtClean="0"/>
          </a:p>
          <a:p>
            <a:endParaRPr lang="ru-RU" i="1" dirty="0"/>
          </a:p>
          <a:p>
            <a:endParaRPr lang="ru-RU" i="1" dirty="0" smtClean="0"/>
          </a:p>
          <a:p>
            <a:endParaRPr lang="ru-RU" i="1" dirty="0"/>
          </a:p>
          <a:p>
            <a:endParaRPr lang="ru-RU" i="1" dirty="0" smtClean="0"/>
          </a:p>
          <a:p>
            <a:endParaRPr lang="ru-RU" i="1" dirty="0"/>
          </a:p>
          <a:p>
            <a:endParaRPr lang="ru-RU" i="1" dirty="0" smtClean="0"/>
          </a:p>
          <a:p>
            <a:endParaRPr lang="ru-RU" i="1" dirty="0"/>
          </a:p>
          <a:p>
            <a:endParaRPr lang="ru-RU" i="1" dirty="0" smtClean="0"/>
          </a:p>
          <a:p>
            <a:endParaRPr lang="ru-RU" i="1" dirty="0"/>
          </a:p>
          <a:p>
            <a:endParaRPr lang="ru-RU" i="1" dirty="0" smtClean="0"/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ФАРАДЕЙ Майкл (1791 – 1867)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132143159"/>
              </p:ext>
            </p:extLst>
          </p:nvPr>
        </p:nvGraphicFramePr>
        <p:xfrm>
          <a:off x="4515764" y="2602382"/>
          <a:ext cx="3728644" cy="2050754"/>
        </p:xfrm>
        <a:graphic>
          <a:graphicData uri="http://schemas.openxmlformats.org/presentationml/2006/ole">
            <p:oleObj spid="_x0000_s59413" name="Equation" r:id="rId3" imgW="1524000" imgH="838200" progId="">
              <p:embed/>
            </p:oleObj>
          </a:graphicData>
        </a:graphic>
      </p:graphicFrame>
      <p:pic>
        <p:nvPicPr>
          <p:cNvPr id="59410" name="Picture 18" descr="https://imglib.ru/archive/img/fei4lgf3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44666"/>
            <a:ext cx="2808312" cy="3646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4898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812" y="1844824"/>
            <a:ext cx="8100165" cy="46085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02239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997</TotalTime>
  <Words>905</Words>
  <Application>Microsoft Office PowerPoint</Application>
  <PresentationFormat>Экран (4:3)</PresentationFormat>
  <Paragraphs>125</Paragraphs>
  <Slides>39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1" baseType="lpstr">
      <vt:lpstr>Office Theme</vt:lpstr>
      <vt:lpstr>Equation</vt:lpstr>
      <vt:lpstr>  Чувашский государственный университет  Раритетная лаборатория физики   raritet.chuvsu.ru        Лекция 20. РЭА. </vt:lpstr>
      <vt:lpstr>   Содержание  </vt:lpstr>
      <vt:lpstr>Предпосылки теории Максвелла.</vt:lpstr>
      <vt:lpstr>Слайд 4</vt:lpstr>
      <vt:lpstr>Слайд 5</vt:lpstr>
      <vt:lpstr>Слайд 6</vt:lpstr>
      <vt:lpstr>Закон полного тока (закон Ампера)</vt:lpstr>
      <vt:lpstr>Слайд 8</vt:lpstr>
      <vt:lpstr>Слайд 9</vt:lpstr>
      <vt:lpstr>Слайд 10</vt:lpstr>
      <vt:lpstr>Слайд 11</vt:lpstr>
      <vt:lpstr>Слайд 12</vt:lpstr>
      <vt:lpstr>Слайд 13</vt:lpstr>
      <vt:lpstr>                   При переменном токе – лампа горит, но в то же время нам ясно, что электроны из одной обкладки в другую не переходят – между ними изолятор (или вакуум). А вот если бы взять прибор, измеряющий магнитное поле, то в промежутке между обкладками мы обнаружили бы магнитное поле</vt:lpstr>
      <vt:lpstr>Слайд 15</vt:lpstr>
      <vt:lpstr>               Переменное электрическое поле Максвелл назвал током смещения. Почему именно так назвал – увидим дальше. Такой термин имеет смысл в веществах, например в диэлектриках. Там смещаются заряды под действием электрического поля. Но в вакууме зарядов нет – там смещаться нечему, а магнитное поле есть. То есть название Максвелла, «ток смещения» – неудачное, но смысл, вкладываемый в него Максвеллом – правильный.  Максвелл сделал вывод: всякое переменное электрическое поле порождает переменное магнитное поле. </vt:lpstr>
      <vt:lpstr>На концах проводника обрывается лишь ток проводимости, а в диэлектрике (вакууме) между концами проводника существует лишь ток смещения, который замыкает цепь. </vt:lpstr>
      <vt:lpstr>Слайд 18</vt:lpstr>
      <vt:lpstr>Слайд 19</vt:lpstr>
      <vt:lpstr>Слайд 20</vt:lpstr>
      <vt:lpstr>  3. Уравнения Максвелла для электромагнитного поля  3,4,5,6 и 7-е.    3-е уравнение Максвелла</vt:lpstr>
      <vt:lpstr>4-е уравнение Максвелла</vt:lpstr>
      <vt:lpstr>5-е, 6-е и 7 –е уравнения Максвелла</vt:lpstr>
      <vt:lpstr>Слайд 24</vt:lpstr>
      <vt:lpstr>Слайд 25</vt:lpstr>
      <vt:lpstr>               Выводы по уравнениям Максвелла   1. Теорией Максвелла называется последовательная теория единого поля ЭМП, создаваемого произвольной системой зарядов и токов. В этой теории решается основная задача электродинамики – по заданному распределению зарядов и токов отыскиваются характеристики электрического и магнитного полей. Эта теория явилась обобщением важнейших законов, описывающих электрические и магнитные явления (аналогично уравнениям Ньютона и началам термодинамики).</vt:lpstr>
      <vt:lpstr>               2. В теории Максвелла рассматриваются макроскопические поля, которые создаются макрозарядами и макротоками. Расстояния от источников полей до рассматриваемых точек много больше размеров атомов. Периоды изменения переменных электрических и магнитных полей много больше периодов внутренних процессов.  </vt:lpstr>
      <vt:lpstr>              3. Теория максвелла имеет феноменологический характер. В ней не рассматриваются внутренний механизм явлений в среде. Среда описывается с помощью трёх величин ε, μ и σ.  4. Теория Максвелла является теорией близкодействия, согласно которой электрические и магнитные взаимодействия происходят в электрических и магнитных полях</vt:lpstr>
      <vt:lpstr>Слайд 29</vt:lpstr>
      <vt:lpstr>Слайд 30</vt:lpstr>
      <vt:lpstr>Отсюда Максвелл заключил возможность существования  электромагнитных волн – переменного электромагнитного поля, распространяющегося в пространстве с конечной скоростью.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operator</dc:creator>
  <cp:lastModifiedBy>MF-300</cp:lastModifiedBy>
  <cp:revision>176</cp:revision>
  <dcterms:created xsi:type="dcterms:W3CDTF">2013-11-18T15:46:28Z</dcterms:created>
  <dcterms:modified xsi:type="dcterms:W3CDTF">2025-09-30T10:22:02Z</dcterms:modified>
</cp:coreProperties>
</file>